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3" r:id="rId7"/>
    <p:sldId id="278" r:id="rId8"/>
    <p:sldId id="287" r:id="rId9"/>
    <p:sldId id="279" r:id="rId10"/>
    <p:sldId id="280" r:id="rId11"/>
    <p:sldId id="281" r:id="rId12"/>
    <p:sldId id="282" r:id="rId13"/>
    <p:sldId id="283" r:id="rId14"/>
    <p:sldId id="273" r:id="rId15"/>
    <p:sldId id="284" r:id="rId16"/>
    <p:sldId id="286" r:id="rId17"/>
    <p:sldId id="285" r:id="rId18"/>
    <p:sldId id="264" r:id="rId19"/>
    <p:sldId id="265" r:id="rId20"/>
    <p:sldId id="266" r:id="rId21"/>
  </p:sldIdLst>
  <p:sldSz cx="18288000" cy="10287000"/>
  <p:notesSz cx="6858000" cy="9144000"/>
  <p:embeddedFontLst>
    <p:embeddedFont>
      <p:font typeface="210 디딤고딕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마카롱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S" initials="G" lastIdx="1" clrIdx="0">
    <p:extLst>
      <p:ext uri="{19B8F6BF-5375-455C-9EA6-DF929625EA0E}">
        <p15:presenceInfo xmlns:p15="http://schemas.microsoft.com/office/powerpoint/2012/main" userId="GR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60"/>
    <a:srgbClr val="FFF8DE"/>
    <a:srgbClr val="F7F9A5"/>
    <a:srgbClr val="EAE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000" autoAdjust="0"/>
  </p:normalViewPr>
  <p:slideViewPr>
    <p:cSldViewPr>
      <p:cViewPr varScale="1">
        <p:scale>
          <a:sx n="64" d="100"/>
          <a:sy n="64" d="100"/>
        </p:scale>
        <p:origin x="11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BF52F-24EB-436F-839B-D145E681F45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13DA-C615-4158-A516-778E0EC76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0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우리조</a:t>
            </a:r>
            <a:r>
              <a:rPr lang="ko-KR" altLang="en-US" dirty="0"/>
              <a:t> </a:t>
            </a:r>
            <a:r>
              <a:rPr lang="ko-KR" altLang="en-US" dirty="0" err="1"/>
              <a:t>잘하조</a:t>
            </a:r>
            <a:r>
              <a:rPr lang="ko-KR" altLang="en-US" dirty="0"/>
              <a:t> 발표를 맡은 유지현입니다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의료용 관리기기 온도 모니터링 대시보드에 관한 주제로 프로젝트를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지금부터 발표 시작하겠습니다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55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  <a:r>
              <a:rPr lang="ko-KR" altLang="en-US" dirty="0"/>
              <a:t>두번째부터는 주요 기능 화면과 함께 말씀 드리겠습니다</a:t>
            </a:r>
            <a:endParaRPr lang="en-US" altLang="ko-KR" dirty="0"/>
          </a:p>
          <a:p>
            <a:r>
              <a:rPr lang="en-US" altLang="ko-KR" dirty="0"/>
              <a:t>/ </a:t>
            </a:r>
            <a:r>
              <a:rPr lang="ko-KR" altLang="en-US" dirty="0"/>
              <a:t>실시간 온도 출력 기능을 구현한 페이지입니다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0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  <a:r>
              <a:rPr lang="ko-KR" altLang="en-US" dirty="0"/>
              <a:t>저장된 온도 데이터를 </a:t>
            </a:r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dirty="0"/>
              <a:t>~ </a:t>
            </a:r>
          </a:p>
          <a:p>
            <a:r>
              <a:rPr lang="ko-KR" altLang="en-US" dirty="0"/>
              <a:t>차트를 통해 출력됩니다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각 그래프들은 </a:t>
            </a:r>
            <a:r>
              <a:rPr lang="en-US" altLang="ko-KR" dirty="0"/>
              <a:t>~ </a:t>
            </a:r>
            <a:r>
              <a:rPr lang="ko-KR" altLang="en-US" dirty="0"/>
              <a:t>갱신하게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2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  <a:r>
              <a:rPr lang="ko-KR" altLang="en-US" dirty="0"/>
              <a:t>현재온도는 </a:t>
            </a:r>
            <a:r>
              <a:rPr lang="en-US" altLang="ko-KR" dirty="0"/>
              <a:t>~ </a:t>
            </a:r>
            <a:r>
              <a:rPr lang="ko-KR" altLang="en-US" dirty="0"/>
              <a:t>평균온도는 </a:t>
            </a:r>
            <a:r>
              <a:rPr lang="en-US" altLang="ko-KR" dirty="0"/>
              <a:t>~ </a:t>
            </a:r>
            <a:r>
              <a:rPr lang="ko-KR" altLang="en-US" dirty="0"/>
              <a:t>평균을 출력하였습니다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화면이 </a:t>
            </a:r>
            <a:r>
              <a:rPr lang="ko-KR" altLang="en-US" dirty="0" err="1"/>
              <a:t>재랜더링이</a:t>
            </a:r>
            <a:r>
              <a:rPr lang="ko-KR" altLang="en-US" dirty="0"/>
              <a:t> 될 때 데이터 베이스를 조회하여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시간값과</a:t>
            </a:r>
            <a:r>
              <a:rPr lang="ko-KR" altLang="en-US" dirty="0"/>
              <a:t> </a:t>
            </a:r>
            <a:r>
              <a:rPr lang="ko-KR" altLang="en-US" dirty="0" err="1"/>
              <a:t>온도값을</a:t>
            </a:r>
            <a:r>
              <a:rPr lang="ko-KR" altLang="en-US" dirty="0"/>
              <a:t> 가져와서 데이터를 저장하게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2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10</a:t>
            </a:r>
            <a:r>
              <a:rPr lang="ko-KR" altLang="en-US" dirty="0"/>
              <a:t>분당 </a:t>
            </a:r>
            <a:r>
              <a:rPr lang="en-US" altLang="ko-KR" dirty="0"/>
              <a:t>~ </a:t>
            </a:r>
            <a:r>
              <a:rPr lang="ko-KR" altLang="en-US" dirty="0"/>
              <a:t>그래프입니다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각 시간 구간의 평균온도를 표시하고 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15</a:t>
            </a:r>
            <a:r>
              <a:rPr lang="ko-KR" altLang="en-US" dirty="0"/>
              <a:t>개의 결과를 날짜와 시간별로 정렬해 출력합니다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그래프는 예방 유지 보수 </a:t>
            </a:r>
            <a:r>
              <a:rPr lang="en-US" altLang="ko-KR" dirty="0"/>
              <a:t>~ </a:t>
            </a:r>
            <a:r>
              <a:rPr lang="ko-KR" altLang="en-US" dirty="0"/>
              <a:t>추가해보았습니다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데이터가 저장됨에 따라 온도 차트가 변화하고 </a:t>
            </a:r>
            <a:endParaRPr lang="en-US" altLang="ko-KR" dirty="0"/>
          </a:p>
          <a:p>
            <a:r>
              <a:rPr lang="ko-KR" altLang="en-US" dirty="0"/>
              <a:t>데이터 분석과 함께 현재 온도와 평균 온도 바의 길이에 효과를 추가하였습니다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영상 재생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영상과 함께 </a:t>
            </a:r>
            <a:r>
              <a:rPr lang="en-US" altLang="ko-KR" dirty="0"/>
              <a:t>~ </a:t>
            </a:r>
          </a:p>
          <a:p>
            <a:r>
              <a:rPr lang="ko-KR" altLang="en-US" dirty="0"/>
              <a:t>기존의 색상으로 돌아오게 됩니다</a:t>
            </a:r>
            <a:r>
              <a:rPr lang="en-US" altLang="ko-KR" dirty="0"/>
              <a:t>.~ </a:t>
            </a:r>
          </a:p>
          <a:p>
            <a:r>
              <a:rPr lang="ko-KR" altLang="en-US" dirty="0"/>
              <a:t>온도 막대 바는 </a:t>
            </a:r>
            <a:r>
              <a:rPr lang="en-US" altLang="ko-KR" dirty="0"/>
              <a:t>~ </a:t>
            </a:r>
            <a:r>
              <a:rPr lang="ko-KR" altLang="en-US" dirty="0"/>
              <a:t>시각적으로 </a:t>
            </a:r>
            <a:r>
              <a:rPr lang="ko-KR" altLang="en-US" dirty="0" err="1"/>
              <a:t>표핸하였습니다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6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  <a:r>
              <a:rPr lang="ko-KR" altLang="en-US" dirty="0"/>
              <a:t>특정조건을 </a:t>
            </a:r>
            <a:endParaRPr lang="en-US" altLang="ko-KR" dirty="0"/>
          </a:p>
          <a:p>
            <a:r>
              <a:rPr lang="en-US" altLang="ko-KR" dirty="0"/>
              <a:t>/ </a:t>
            </a:r>
            <a:r>
              <a:rPr lang="ko-KR" altLang="en-US" dirty="0"/>
              <a:t>만족하는 점에 대해 색상을 변경하도록 한 것입니다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14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영상 재생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세번째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 </a:t>
            </a:r>
            <a:r>
              <a:rPr lang="ko-KR" altLang="en-US" dirty="0"/>
              <a:t>경로를 표시해보았습니다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1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</a:p>
          <a:p>
            <a:r>
              <a:rPr lang="en-US" altLang="ko-KR" dirty="0"/>
              <a:t>/ </a:t>
            </a:r>
          </a:p>
          <a:p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받아 오고 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네비게이션 </a:t>
            </a:r>
            <a:r>
              <a:rPr lang="en-US" altLang="ko-KR" dirty="0" err="1"/>
              <a:t>api</a:t>
            </a:r>
            <a:r>
              <a:rPr lang="en-US" altLang="ko-KR" dirty="0"/>
              <a:t>~ </a:t>
            </a:r>
            <a:r>
              <a:rPr lang="ko-KR" altLang="en-US" dirty="0"/>
              <a:t>추출하였습니다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37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/// (</a:t>
            </a:r>
            <a:r>
              <a:rPr lang="ko-KR" altLang="en-US" dirty="0"/>
              <a:t>흰 거 세 개 띄우기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마지막으로 저희가 </a:t>
            </a:r>
            <a:r>
              <a:rPr lang="en-US" altLang="ko-KR" dirty="0"/>
              <a:t>~ </a:t>
            </a:r>
          </a:p>
          <a:p>
            <a:endParaRPr lang="en-US" altLang="ko-KR" dirty="0"/>
          </a:p>
          <a:p>
            <a:r>
              <a:rPr lang="ko-KR" altLang="en-US" dirty="0"/>
              <a:t>성장할 것 입니다</a:t>
            </a:r>
            <a:r>
              <a:rPr lang="en-US" altLang="ko-KR" dirty="0"/>
              <a:t>. ~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이번 프로젝트를 함께 진행한 팀원 소개를 시작으로 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간략히 프로젝트를 소개한 후 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진행 과정과 </a:t>
            </a:r>
            <a:r>
              <a:rPr lang="en-US" altLang="ko-KR" dirty="0"/>
              <a:t>/</a:t>
            </a:r>
            <a:r>
              <a:rPr lang="ko-KR" altLang="en-US" dirty="0"/>
              <a:t> 성과를 보여드리고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앞으로의 발전방향에 대해  </a:t>
            </a:r>
            <a:r>
              <a:rPr lang="en-US" altLang="ko-KR" dirty="0"/>
              <a:t>/ </a:t>
            </a:r>
            <a:r>
              <a:rPr lang="ko-KR" altLang="en-US" dirty="0"/>
              <a:t>말씀 드리면서 발표를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4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소개입니다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3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 </a:t>
            </a:r>
            <a:r>
              <a:rPr lang="ko-KR" altLang="en-US" dirty="0"/>
              <a:t>이 프로젝트의 주제는 실시간 온도 모니터링입니다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이 주제를 선정하게 된 이유는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그리고 모니터링 시스템을 통해 </a:t>
            </a:r>
            <a:r>
              <a:rPr lang="en-US" altLang="ko-KR" dirty="0"/>
              <a:t>~ 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또한 다양한 </a:t>
            </a:r>
            <a:r>
              <a:rPr lang="en-US" altLang="ko-KR" dirty="0" err="1"/>
              <a:t>api</a:t>
            </a:r>
            <a:r>
              <a:rPr lang="ko-KR" altLang="en-US" dirty="0"/>
              <a:t>들을 </a:t>
            </a:r>
            <a:r>
              <a:rPr lang="en-US" altLang="ko-KR" dirty="0"/>
              <a:t>~ </a:t>
            </a:r>
            <a:r>
              <a:rPr lang="ko-KR" altLang="en-US" dirty="0"/>
              <a:t>선정하게 되었습니다 </a:t>
            </a:r>
            <a:r>
              <a:rPr lang="en-US" altLang="ko-KR" dirty="0"/>
              <a:t>. 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3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진행 과정입니다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프로젝트 성과를 보여드리겠습니다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8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 기능들의 설계 과정을 크게 세 단계로 나눠서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en-US" altLang="ko-KR" dirty="0"/>
              <a:t>~ </a:t>
            </a:r>
          </a:p>
          <a:p>
            <a:r>
              <a:rPr lang="ko-KR" altLang="en-US" dirty="0"/>
              <a:t>데이터 베이스에 저장하도록 구현하였습니다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영상과 함께 보여드리겠습니다</a:t>
            </a:r>
            <a:r>
              <a:rPr lang="en-US" altLang="ko-KR" dirty="0"/>
              <a:t>. ~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특정 온도 범위를 벗어나면 </a:t>
            </a:r>
            <a:r>
              <a:rPr lang="en-US" altLang="ko-KR" dirty="0"/>
              <a:t>~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413DA-C615-4158-A516-778E0EC765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1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과정에서는 </a:t>
            </a:r>
            <a:r>
              <a:rPr lang="en-US" altLang="ko-KR" dirty="0"/>
              <a:t>~ </a:t>
            </a:r>
            <a:r>
              <a:rPr lang="ko-KR" altLang="en-US" dirty="0" err="1"/>
              <a:t>어노테이션이</a:t>
            </a:r>
            <a:r>
              <a:rPr lang="ko-KR" altLang="en-US" dirty="0"/>
              <a:t> 사용되었습니다</a:t>
            </a:r>
            <a:r>
              <a:rPr lang="en-US" altLang="ko-KR" dirty="0"/>
              <a:t>. 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413DA-C615-4158-A516-778E0EC765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2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401" y="3429570"/>
            <a:ext cx="13487398" cy="325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MEDICLICK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 - 제 2 PPT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964858" y="8527797"/>
            <a:ext cx="534194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의료용 관리기기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온도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자동 모니터링 대시보드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3557805" y="1775565"/>
            <a:ext cx="3085299" cy="891799"/>
          </a:xfrm>
          <a:prstGeom prst="wedgeRoundRectCallout">
            <a:avLst>
              <a:gd name="adj1" fmla="val 96054"/>
              <a:gd name="adj2" fmla="val 128333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실시간 온도 출력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C38DE4-37FE-4A32-9DD9-A0359B9D0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965" y="4381500"/>
            <a:ext cx="4455035" cy="19299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B753D-8727-40BB-8FB4-6630FECF6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602" y="2158564"/>
            <a:ext cx="6172200" cy="22535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32BF5-3FA1-421E-88FC-816D6B20A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8002" y="4655831"/>
            <a:ext cx="6019800" cy="45076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F6A5F0-BF23-4C53-B9BE-854D53C7C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198" y="6515100"/>
            <a:ext cx="4992758" cy="33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4495799" y="8839772"/>
            <a:ext cx="3581400" cy="1006673"/>
          </a:xfrm>
          <a:prstGeom prst="wedgeRoundRectCallout">
            <a:avLst>
              <a:gd name="adj1" fmla="val 80020"/>
              <a:gd name="adj2" fmla="val -264995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오늘 날짜 계산 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/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실시간 업데이트 된 시간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온도 데이터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D9A8899-3454-4729-8D0C-D3F493DF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37" y="5848554"/>
            <a:ext cx="1200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2CA85-EE56-4AEE-9D3F-CABFF29E7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85" y="2003968"/>
            <a:ext cx="4222014" cy="2936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12A20A-A7D8-4019-8706-B299D1DD8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833" y="1447282"/>
            <a:ext cx="5840225" cy="50678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C36F05-FD1E-474E-B1C2-763E79553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1076" y="2003967"/>
            <a:ext cx="7143808" cy="18935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C9D211-9132-4756-87B1-3B22F0122E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6238" y="4076700"/>
            <a:ext cx="5303489" cy="58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3505200" y="756509"/>
            <a:ext cx="3581400" cy="1006673"/>
          </a:xfrm>
          <a:prstGeom prst="wedgeRoundRectCallout">
            <a:avLst>
              <a:gd name="adj1" fmla="val 2170"/>
              <a:gd name="adj2" fmla="val 201086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최근 온도 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10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개의 데이터 평균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D9A8899-3454-4729-8D0C-D3F493DF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37" y="5848554"/>
            <a:ext cx="1200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B171A-2963-48B6-B907-EEF3736CA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983" y="3457544"/>
            <a:ext cx="6033642" cy="2300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78247E-A5B2-4CA7-8B9D-658CC3504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073" y="5725795"/>
            <a:ext cx="6108930" cy="34534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BE6AF7-99AE-4F5C-AF41-F34B0FB9A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7376" y="3704179"/>
            <a:ext cx="6248400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10896600" y="756509"/>
            <a:ext cx="2971800" cy="957991"/>
          </a:xfrm>
          <a:prstGeom prst="wedgeRoundRectCallout">
            <a:avLst>
              <a:gd name="adj1" fmla="val 80848"/>
              <a:gd name="adj2" fmla="val 127668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10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분당 평균 온도 그래프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7D9A8899-3454-4729-8D0C-D3F493DF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37" y="5848554"/>
            <a:ext cx="1200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94DA5-5E3C-4072-A22A-42455F4A3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6392037"/>
            <a:ext cx="5780442" cy="37343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8FECCE-90DD-4B33-948A-E0C6D2431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756" y="3401419"/>
            <a:ext cx="6104699" cy="43903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8AA74F-E2E1-4597-9595-9D054F8F1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9562" y="2823663"/>
            <a:ext cx="6794671" cy="66428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3DCD11-B6FD-452F-9336-8829C75C1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791" y="1454477"/>
            <a:ext cx="4920093" cy="45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973955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8E83E4C-B043-4719-A3AD-075743EE1224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_talkv_wwi2e69Nf4_kTIeOmxk5N1qhQb3zj743K_talkv_high">
            <a:hlinkClick r:id="" action="ppaction://media"/>
            <a:extLst>
              <a:ext uri="{FF2B5EF4-FFF2-40B4-BE49-F238E27FC236}">
                <a16:creationId xmlns:a16="http://schemas.microsoft.com/office/drawing/2014/main" id="{8E73E5D2-52F8-4215-87C3-574767E2F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8306" y="1045563"/>
            <a:ext cx="16431385" cy="82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6"/>
    </mc:Choice>
    <mc:Fallback xmlns="">
      <p:transition spd="slow" advTm="7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11687176" y="6578348"/>
            <a:ext cx="3095624" cy="933450"/>
          </a:xfrm>
          <a:prstGeom prst="wedgeRoundRectCallout">
            <a:avLst>
              <a:gd name="adj1" fmla="val 71380"/>
              <a:gd name="adj2" fmla="val 86062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온도 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30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도 이상 경고 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513F25-03E5-40AC-9015-05F54E08E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019300"/>
            <a:ext cx="7759002" cy="3124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8BB9E6-465D-42E3-8430-413A626D4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3945" y="2905630"/>
            <a:ext cx="5978455" cy="833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BFF094-CFC2-4EE1-9234-5B90900E2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944" y="3738864"/>
            <a:ext cx="5873849" cy="10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973955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F8E83E4C-B043-4719-A3AD-075743EE1224}"/>
              </a:ext>
            </a:extLst>
          </p:cNvPr>
          <p:cNvSpPr txBox="1"/>
          <p:nvPr/>
        </p:nvSpPr>
        <p:spPr>
          <a:xfrm>
            <a:off x="13320327" y="268451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pic>
        <p:nvPicPr>
          <p:cNvPr id="9" name="Medi Click - Chrome 2024-09-25 16-35-45">
            <a:hlinkClick r:id="" action="ppaction://media"/>
            <a:extLst>
              <a:ext uri="{FF2B5EF4-FFF2-40B4-BE49-F238E27FC236}">
                <a16:creationId xmlns:a16="http://schemas.microsoft.com/office/drawing/2014/main" id="{234283E2-E0EE-4ABF-BA4F-205400AD4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307" y="973955"/>
            <a:ext cx="16431385" cy="8290134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21" r="-11307"/>
            </a:stretch>
          </a:blipFill>
        </p:spPr>
      </p:sp>
    </p:spTree>
    <p:extLst>
      <p:ext uri="{BB962C8B-B14F-4D97-AF65-F5344CB8AC3E}">
        <p14:creationId xmlns:p14="http://schemas.microsoft.com/office/powerpoint/2010/main" val="1394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6"/>
    </mc:Choice>
    <mc:Fallback xmlns="">
      <p:transition spd="slow" advTm="7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grpFill/>
            <a:ln w="19050"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2600" y="756509"/>
            <a:ext cx="1365112" cy="1262791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1576" y="432262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2550139-F108-4CDA-B2FF-775FA316C00F}"/>
              </a:ext>
            </a:extLst>
          </p:cNvPr>
          <p:cNvSpPr/>
          <p:nvPr/>
        </p:nvSpPr>
        <p:spPr>
          <a:xfrm flipH="1">
            <a:off x="5714999" y="527002"/>
            <a:ext cx="2049219" cy="823061"/>
          </a:xfrm>
          <a:prstGeom prst="wedgeRoundRectCallout">
            <a:avLst>
              <a:gd name="adj1" fmla="val -122014"/>
              <a:gd name="adj2" fmla="val 148212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Map API 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192921-C5F1-43B1-BEE3-B9F640087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41" y="1181100"/>
            <a:ext cx="5980025" cy="5908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6DB4E2-3B27-4707-BC04-B63BCBF42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686" y="4863114"/>
            <a:ext cx="6922514" cy="47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84660" y="3546661"/>
            <a:ext cx="13918680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84660" y="4802980"/>
            <a:ext cx="13918680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84660" y="6062149"/>
            <a:ext cx="13918680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2646637" y="506642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646637" y="62838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184660" y="7321317"/>
            <a:ext cx="13918679" cy="1347850"/>
            <a:chOff x="0" y="0"/>
            <a:chExt cx="3262641" cy="3159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2641" cy="315946"/>
            </a:xfrm>
            <a:custGeom>
              <a:avLst/>
              <a:gdLst/>
              <a:ahLst/>
              <a:cxnLst/>
              <a:rect l="l" t="t" r="r" b="b"/>
              <a:pathLst>
                <a:path w="3262641" h="315946">
                  <a:moveTo>
                    <a:pt x="0" y="0"/>
                  </a:moveTo>
                  <a:lnTo>
                    <a:pt x="3262641" y="0"/>
                  </a:lnTo>
                  <a:lnTo>
                    <a:pt x="3262641" y="315946"/>
                  </a:lnTo>
                  <a:lnTo>
                    <a:pt x="0" y="315946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262641" cy="36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발전 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19405" y="3672943"/>
            <a:ext cx="1316569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라즈베리 파이로 통해 얻은 데이터를 실시간으로 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DB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 저장하는 코드를 새롭게 접함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19405" y="4929263"/>
            <a:ext cx="13165693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새로운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API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의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적극적인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활용을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통한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차별화 된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MEDICLICK프로젝트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기능을 구현함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819405" y="6188432"/>
            <a:ext cx="13165691" cy="512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React 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차트를 활용하여 사용자가 실시간으로 데이터를 확인할 수 있는 코드를 구현함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00658" y="7392513"/>
            <a:ext cx="13086682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는 추후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차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프로젝트를 작업하며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고객 정보를 더욱 체계적으로 관리할 수 있는 기능과 수주 관리 프로세스 자동화 기능을 이용하여 수집된 고객 정보 데이터로 고객 분석 및 예측을 실시하고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대시보드를 만들어 고객 및 수주 데이터를 관리 하는 등 다양한 코드들을 계속해서 배우고 성장할 예정입니다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0" name="AutoShape 16">
            <a:extLst>
              <a:ext uri="{FF2B5EF4-FFF2-40B4-BE49-F238E27FC236}">
                <a16:creationId xmlns:a16="http://schemas.microsoft.com/office/drawing/2014/main" id="{09D75C96-9D52-4110-8401-3B6E92DDC435}"/>
              </a:ext>
            </a:extLst>
          </p:cNvPr>
          <p:cNvSpPr/>
          <p:nvPr/>
        </p:nvSpPr>
        <p:spPr>
          <a:xfrm>
            <a:off x="2600659" y="3771900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3809224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4232" y="5833124"/>
            <a:ext cx="8399535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 - 제 2 PPT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ECE80CB-428A-49FC-8F59-AD819A970ECB}"/>
              </a:ext>
            </a:extLst>
          </p:cNvPr>
          <p:cNvSpPr txBox="1"/>
          <p:nvPr/>
        </p:nvSpPr>
        <p:spPr>
          <a:xfrm>
            <a:off x="10964858" y="8527797"/>
            <a:ext cx="534194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의료용 관리기기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온도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자동 모니터링 대시보드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   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그룹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성과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발전 방향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7389" y="8527797"/>
            <a:ext cx="3173888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그린컴퓨터 아카데미 / 2조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6704" y="8527797"/>
            <a:ext cx="301682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 - 제 2 PPT</a:t>
            </a:r>
          </a:p>
        </p:txBody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EC181-F1CF-4459-9BB0-EF27288DE332}"/>
              </a:ext>
            </a:extLst>
          </p:cNvPr>
          <p:cNvSpPr txBox="1"/>
          <p:nvPr/>
        </p:nvSpPr>
        <p:spPr>
          <a:xfrm>
            <a:off x="10964858" y="8527797"/>
            <a:ext cx="534194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의료용 관리기기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온도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자동 모니터링 대시보드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998313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86082" y="3457979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1510" y="3457979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6939" y="3457979"/>
            <a:ext cx="3347304" cy="4962768"/>
            <a:chOff x="0" y="0"/>
            <a:chExt cx="784633" cy="11633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66804" y="3624969"/>
            <a:ext cx="2985858" cy="3017065"/>
            <a:chOff x="0" y="0"/>
            <a:chExt cx="462588" cy="347405"/>
          </a:xfrm>
          <a:blipFill>
            <a:blip r:embed="rId5"/>
            <a:stretch>
              <a:fillRect l="-14000" r="-11307"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9452233" y="3624969"/>
            <a:ext cx="2985858" cy="3017065"/>
            <a:chOff x="0" y="0"/>
            <a:chExt cx="462588" cy="347405"/>
          </a:xfrm>
          <a:blipFill>
            <a:blip r:embed="rId6"/>
            <a:stretch>
              <a:fillRect/>
            </a:stretch>
          </a:blip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sp>
        <p:nvSpPr>
          <p:cNvPr id="26" name="AutoShape 26"/>
          <p:cNvSpPr/>
          <p:nvPr/>
        </p:nvSpPr>
        <p:spPr>
          <a:xfrm>
            <a:off x="3607853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7189385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0774814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4360242" y="673943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그룹 소개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99274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김현경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980807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유지현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66235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서은송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51664" y="662322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민정흠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91303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72835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58264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altLang="ko-KR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543692" y="673486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팀원</a:t>
            </a:r>
            <a:endParaRPr lang="en-US" altLang="ko-KR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285272" y="7215289"/>
            <a:ext cx="287185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모니터링 페이지 디자인 레이아웃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날씨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API / MVC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866803" y="7215925"/>
            <a:ext cx="310998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라즈베리파이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작업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285750" indent="-28575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insert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/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연결 작업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452232" y="7215925"/>
            <a:ext cx="308208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en-US" altLang="ko-KR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kakao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map API</a:t>
            </a: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네비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/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길찾기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기능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037662" y="7215925"/>
            <a:ext cx="2871856" cy="787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React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차트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온도</a:t>
            </a:r>
            <a:r>
              <a:rPr lang="en-US" altLang="ko-KR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그래프 구현</a:t>
            </a:r>
            <a:endParaRPr lang="en-US" altLang="ko-KR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285272" y="3624969"/>
            <a:ext cx="2985858" cy="3017065"/>
            <a:chOff x="0" y="0"/>
            <a:chExt cx="462588" cy="347405"/>
          </a:xfrm>
          <a:blipFill dpi="0" rotWithShape="1">
            <a:blip r:embed="rId7"/>
            <a:srcRect/>
            <a:stretch>
              <a:fillRect l="-14000" r="-11307"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22">
            <a:extLst>
              <a:ext uri="{FF2B5EF4-FFF2-40B4-BE49-F238E27FC236}">
                <a16:creationId xmlns:a16="http://schemas.microsoft.com/office/drawing/2014/main" id="{AD8A2033-2D7C-4D14-B910-DBFDE743537A}"/>
              </a:ext>
            </a:extLst>
          </p:cNvPr>
          <p:cNvGrpSpPr/>
          <p:nvPr/>
        </p:nvGrpSpPr>
        <p:grpSpPr>
          <a:xfrm>
            <a:off x="13016870" y="3631954"/>
            <a:ext cx="2985858" cy="3017065"/>
            <a:chOff x="0" y="0"/>
            <a:chExt cx="462588" cy="347405"/>
          </a:xfrm>
          <a:blipFill dpi="0" rotWithShape="1">
            <a:blip r:embed="rId8"/>
            <a:srcRect/>
            <a:stretch>
              <a:fillRect l="-9000" t="-1000" b="-4000"/>
            </a:stretch>
          </a:blipFill>
        </p:grpSpPr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6C19EF02-D369-4989-B957-DC7C2A99F710}"/>
                </a:ext>
              </a:extLst>
            </p:cNvPr>
            <p:cNvSpPr/>
            <p:nvPr/>
          </p:nvSpPr>
          <p:spPr>
            <a:xfrm>
              <a:off x="0" y="0"/>
              <a:ext cx="462588" cy="347405"/>
            </a:xfrm>
            <a:custGeom>
              <a:avLst/>
              <a:gdLst/>
              <a:ahLst/>
              <a:cxnLst/>
              <a:rect l="l" t="t" r="r" b="b"/>
              <a:pathLst>
                <a:path w="462588" h="347405">
                  <a:moveTo>
                    <a:pt x="0" y="0"/>
                  </a:moveTo>
                  <a:lnTo>
                    <a:pt x="462588" y="0"/>
                  </a:lnTo>
                  <a:lnTo>
                    <a:pt x="462588" y="347405"/>
                  </a:lnTo>
                  <a:lnTo>
                    <a:pt x="0" y="347405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6029" y="3635342"/>
            <a:ext cx="4744706" cy="4962768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3156" y="5172508"/>
            <a:ext cx="7485100" cy="3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소개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이번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프로젝트는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혈액보관 냉장고를 실시간으로 관리하는 데에 초점을 맞추어 진행되었습니다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marL="342900" indent="-342900" algn="just">
              <a:lnSpc>
                <a:spcPts val="3213"/>
              </a:lnSpc>
              <a:buFontTx/>
              <a:buChar char="-"/>
            </a:pP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주제 선정 이유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 온도 관리 기능을 구현하면서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라즈베리파이를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직접적으로 사용할 수 있다는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점이 우선 순위였으며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또한 이 주제에서 다양한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API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들을 구현할 수 있다는 점 등 새롭게 배울 점이 많다고 생각하여 이 주제를 선정하게 되었습니다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Mediclick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프로젝트 실시간 온도 모니터링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DB761C47-5820-4696-9694-40F48650E376}"/>
              </a:ext>
            </a:extLst>
          </p:cNvPr>
          <p:cNvSpPr txBox="1"/>
          <p:nvPr/>
        </p:nvSpPr>
        <p:spPr>
          <a:xfrm>
            <a:off x="2488582" y="3872162"/>
            <a:ext cx="4419600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목표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Mediclick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2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차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의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목표는 라즈베리 파이를 이용하여 데이터를 실시간으로 수집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그래프에 기능을 구현하는 데에 중점을 두었습니다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just">
              <a:lnSpc>
                <a:spcPts val="3213"/>
              </a:lnSpc>
            </a:pP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1)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시간의 흐름에 따라 데이터 수집 및 삭제 기능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2)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혈액이 부족할 경우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카카오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map API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사용하여 혈액 재고가 있는 곳에서 전달 받을 수 있도록 함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03620" y="4022607"/>
            <a:ext cx="3062659" cy="2051062"/>
            <a:chOff x="0" y="0"/>
            <a:chExt cx="717910" cy="480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3953" y="4022607"/>
            <a:ext cx="3062659" cy="2051062"/>
            <a:chOff x="0" y="0"/>
            <a:chExt cx="717910" cy="480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2837" y="4022607"/>
            <a:ext cx="3062659" cy="2051062"/>
            <a:chOff x="0" y="0"/>
            <a:chExt cx="717910" cy="4807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1721" y="4022607"/>
            <a:ext cx="3062659" cy="2051062"/>
            <a:chOff x="0" y="0"/>
            <a:chExt cx="717910" cy="4807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3620" y="6035827"/>
            <a:ext cx="3062659" cy="887178"/>
            <a:chOff x="0" y="0"/>
            <a:chExt cx="717910" cy="2079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43953" y="6035827"/>
            <a:ext cx="3062659" cy="887178"/>
            <a:chOff x="0" y="0"/>
            <a:chExt cx="717910" cy="207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82837" y="6035827"/>
            <a:ext cx="3062659" cy="887178"/>
            <a:chOff x="0" y="0"/>
            <a:chExt cx="717910" cy="2079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1721" y="6035827"/>
            <a:ext cx="3062659" cy="887178"/>
            <a:chOff x="0" y="0"/>
            <a:chExt cx="717910" cy="2079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3770623" y="7831546"/>
            <a:ext cx="728653" cy="7286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10956" y="7831546"/>
            <a:ext cx="728653" cy="7286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449840" y="7831546"/>
            <a:ext cx="728653" cy="7286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88724" y="7831546"/>
            <a:ext cx="728653" cy="72865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5105400" y="1753642"/>
            <a:ext cx="80772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진행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과정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73697" y="4374792"/>
            <a:ext cx="2420159" cy="16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기획 및 역할 분담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사전 기획 및</a:t>
            </a:r>
            <a:b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외부 데이터 수집</a:t>
            </a:r>
            <a:endParaRPr lang="en-US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197304" y="4376099"/>
            <a:ext cx="2554505" cy="16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데이터베이스 설계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MVC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구조 설계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2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라즈베리파이</a:t>
            </a:r>
            <a:b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 설계</a:t>
            </a:r>
            <a:endParaRPr lang="en-US" altLang="ko-KR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613750" y="4276116"/>
            <a:ext cx="237692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목표 시스템 설계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리액트로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세부 서비스 기능 구현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934676" y="4276116"/>
            <a:ext cx="243674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기능 구현 완성 및 실행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342900" indent="-342900" algn="just">
              <a:lnSpc>
                <a:spcPts val="3213"/>
              </a:lnSpc>
              <a:spcBef>
                <a:spcPct val="0"/>
              </a:spcBef>
              <a:buFontTx/>
              <a:buChar char="-"/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세부 디자인 작업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/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마무리 보완 작업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603620" y="6171377"/>
            <a:ext cx="3062659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사전 기획 및 데이터 수집</a:t>
            </a:r>
            <a:endParaRPr lang="en-US" sz="20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943953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282837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기능 구축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621721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실행 및 마무리 작업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4144474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7465033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>
            <a:off x="10823692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14143526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3877445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207528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35184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86021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성과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잘하조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43001" y="3251056"/>
            <a:ext cx="16001999" cy="5568758"/>
            <a:chOff x="0" y="0"/>
            <a:chExt cx="3403867" cy="1305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6">
            <a:extLst>
              <a:ext uri="{FF2B5EF4-FFF2-40B4-BE49-F238E27FC236}">
                <a16:creationId xmlns:a16="http://schemas.microsoft.com/office/drawing/2014/main" id="{398D3D43-5C5A-4F67-9527-A7CC8D6C2031}"/>
              </a:ext>
            </a:extLst>
          </p:cNvPr>
          <p:cNvGrpSpPr/>
          <p:nvPr/>
        </p:nvGrpSpPr>
        <p:grpSpPr>
          <a:xfrm>
            <a:off x="1371599" y="3699376"/>
            <a:ext cx="14096999" cy="868643"/>
            <a:chOff x="0" y="0"/>
            <a:chExt cx="2361775" cy="203616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4228DB31-C127-4C99-906C-B442AB7F448B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42A13679-F2C0-466C-BAAB-4C006929798A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09E50E6C-7DF4-4A65-9C92-3BE1DF2A887B}"/>
              </a:ext>
            </a:extLst>
          </p:cNvPr>
          <p:cNvSpPr txBox="1"/>
          <p:nvPr/>
        </p:nvSpPr>
        <p:spPr>
          <a:xfrm>
            <a:off x="2006345" y="3825658"/>
            <a:ext cx="1316569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라즈베리 파이를 사용하여 저장한 온도 데이터를 실시간 차트로 구현했다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AutoShape 16">
            <a:extLst>
              <a:ext uri="{FF2B5EF4-FFF2-40B4-BE49-F238E27FC236}">
                <a16:creationId xmlns:a16="http://schemas.microsoft.com/office/drawing/2014/main" id="{B3B7A558-A134-4E41-A881-16739304A56B}"/>
              </a:ext>
            </a:extLst>
          </p:cNvPr>
          <p:cNvSpPr/>
          <p:nvPr/>
        </p:nvSpPr>
        <p:spPr>
          <a:xfrm>
            <a:off x="1787599" y="392461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B14E168B-C627-48F9-B614-CEBB4D513A0A}"/>
              </a:ext>
            </a:extLst>
          </p:cNvPr>
          <p:cNvGrpSpPr/>
          <p:nvPr/>
        </p:nvGrpSpPr>
        <p:grpSpPr>
          <a:xfrm>
            <a:off x="1375316" y="4868003"/>
            <a:ext cx="14096999" cy="1336544"/>
            <a:chOff x="0" y="0"/>
            <a:chExt cx="2361775" cy="203616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F442511-8120-4DF0-AFD1-77D8BD7304FE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43B43223-14A7-48AC-B80D-AC14D72F78D8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25">
            <a:extLst>
              <a:ext uri="{FF2B5EF4-FFF2-40B4-BE49-F238E27FC236}">
                <a16:creationId xmlns:a16="http://schemas.microsoft.com/office/drawing/2014/main" id="{37A9D1A2-AB33-4990-939B-B0968C536F98}"/>
              </a:ext>
            </a:extLst>
          </p:cNvPr>
          <p:cNvSpPr txBox="1"/>
          <p:nvPr/>
        </p:nvSpPr>
        <p:spPr>
          <a:xfrm>
            <a:off x="2010062" y="4994285"/>
            <a:ext cx="13165694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라즈베리 파이를 이용하여 실시간으로 온도가 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30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도 이상으로 높아졌을 때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b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</a:b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경고음이 뜨도록 기능을 구현했다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AutoShape 16">
            <a:extLst>
              <a:ext uri="{FF2B5EF4-FFF2-40B4-BE49-F238E27FC236}">
                <a16:creationId xmlns:a16="http://schemas.microsoft.com/office/drawing/2014/main" id="{A0171090-903B-48A6-B25C-F0CF9DAAFF43}"/>
              </a:ext>
            </a:extLst>
          </p:cNvPr>
          <p:cNvSpPr/>
          <p:nvPr/>
        </p:nvSpPr>
        <p:spPr>
          <a:xfrm>
            <a:off x="1791316" y="509324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F85C8F1D-F146-4E5E-95A5-886E46270C29}"/>
              </a:ext>
            </a:extLst>
          </p:cNvPr>
          <p:cNvGrpSpPr/>
          <p:nvPr/>
        </p:nvGrpSpPr>
        <p:grpSpPr>
          <a:xfrm>
            <a:off x="1371599" y="6460994"/>
            <a:ext cx="14096999" cy="868643"/>
            <a:chOff x="0" y="0"/>
            <a:chExt cx="2361775" cy="203616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14135AF-DBE7-4E1B-9302-AF100444227C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04096B82-D360-4793-A579-7BF1710F6150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25">
            <a:extLst>
              <a:ext uri="{FF2B5EF4-FFF2-40B4-BE49-F238E27FC236}">
                <a16:creationId xmlns:a16="http://schemas.microsoft.com/office/drawing/2014/main" id="{DA692C72-2371-4AC1-8DF5-B39B5D1B740D}"/>
              </a:ext>
            </a:extLst>
          </p:cNvPr>
          <p:cNvSpPr txBox="1"/>
          <p:nvPr/>
        </p:nvSpPr>
        <p:spPr>
          <a:xfrm>
            <a:off x="2006344" y="6587276"/>
            <a:ext cx="13293125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스케줄러 </a:t>
            </a:r>
            <a:r>
              <a:rPr lang="ko-KR" altLang="en-US" sz="2800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어노테이션을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사용하여 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12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시간마다 오래된 데이터 순으로 삭제되도록 설계했다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3" name="AutoShape 16">
            <a:extLst>
              <a:ext uri="{FF2B5EF4-FFF2-40B4-BE49-F238E27FC236}">
                <a16:creationId xmlns:a16="http://schemas.microsoft.com/office/drawing/2014/main" id="{BD1782CD-6782-4DA8-90A2-98E6157B65D2}"/>
              </a:ext>
            </a:extLst>
          </p:cNvPr>
          <p:cNvSpPr/>
          <p:nvPr/>
        </p:nvSpPr>
        <p:spPr>
          <a:xfrm>
            <a:off x="1787599" y="66862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4" name="Group 6">
            <a:extLst>
              <a:ext uri="{FF2B5EF4-FFF2-40B4-BE49-F238E27FC236}">
                <a16:creationId xmlns:a16="http://schemas.microsoft.com/office/drawing/2014/main" id="{18BC30BE-4523-4D41-914E-F1566D7D8570}"/>
              </a:ext>
            </a:extLst>
          </p:cNvPr>
          <p:cNvGrpSpPr/>
          <p:nvPr/>
        </p:nvGrpSpPr>
        <p:grpSpPr>
          <a:xfrm>
            <a:off x="1371599" y="7640404"/>
            <a:ext cx="14096999" cy="868643"/>
            <a:chOff x="0" y="0"/>
            <a:chExt cx="2361775" cy="203616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7EFF6DB3-FBE0-4A6A-BF68-BCBD845EACAF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551CA7BC-4B03-46D9-A756-2C7392E65206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25">
            <a:extLst>
              <a:ext uri="{FF2B5EF4-FFF2-40B4-BE49-F238E27FC236}">
                <a16:creationId xmlns:a16="http://schemas.microsoft.com/office/drawing/2014/main" id="{F247ED69-B7F5-48B0-86DB-3C25C56A4701}"/>
              </a:ext>
            </a:extLst>
          </p:cNvPr>
          <p:cNvSpPr txBox="1"/>
          <p:nvPr/>
        </p:nvSpPr>
        <p:spPr>
          <a:xfrm>
            <a:off x="2006345" y="7766686"/>
            <a:ext cx="1316569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카카오 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map API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사용하여 출발지 입력 기능과 병원까지의 </a:t>
            </a:r>
            <a:r>
              <a:rPr lang="ko-KR" altLang="en-US" sz="2800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길찾기</a:t>
            </a:r>
            <a:r>
              <a:rPr lang="ko-KR" altLang="en-US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기능을 구현했다</a:t>
            </a:r>
            <a:r>
              <a:rPr lang="en-US" altLang="ko-KR" sz="2800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800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8" name="AutoShape 16">
            <a:extLst>
              <a:ext uri="{FF2B5EF4-FFF2-40B4-BE49-F238E27FC236}">
                <a16:creationId xmlns:a16="http://schemas.microsoft.com/office/drawing/2014/main" id="{DC67C070-B1B7-445F-9F1D-4E645A22B88E}"/>
              </a:ext>
            </a:extLst>
          </p:cNvPr>
          <p:cNvSpPr/>
          <p:nvPr/>
        </p:nvSpPr>
        <p:spPr>
          <a:xfrm>
            <a:off x="1787599" y="786564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/>
      <p:bldP spid="52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138613"/>
            <a:ext cx="6915837" cy="158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u="none" strike="noStrike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458B638-EFE2-4AB9-973D-2F0900BB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119" y="1502144"/>
            <a:ext cx="4358445" cy="395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847639-9E13-4F91-BE88-2A33523A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53801"/>
            <a:ext cx="9209166" cy="37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FF3D17-4E80-4380-994F-AF02E51EA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497" y="3136270"/>
            <a:ext cx="4303702" cy="57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138613"/>
            <a:ext cx="6915837" cy="158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2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99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pic>
        <p:nvPicPr>
          <p:cNvPr id="8" name="_talkv_wwi47z7cJg_hvf4aBezK9eg5Jy5W1Orkk_talkv_high">
            <a:hlinkClick r:id="" action="ppaction://media"/>
            <a:extLst>
              <a:ext uri="{FF2B5EF4-FFF2-40B4-BE49-F238E27FC236}">
                <a16:creationId xmlns:a16="http://schemas.microsoft.com/office/drawing/2014/main" id="{FAF2974B-83F6-47ED-8907-27B35A4BCF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9165774" y="1022610"/>
            <a:ext cx="6174215" cy="91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ED3D5-7B4F-4A5C-9199-A3B0C2E2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51" y="2530500"/>
            <a:ext cx="3469850" cy="36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05595F2C-1C78-4827-84B7-F674317C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81" y="5069884"/>
            <a:ext cx="3810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1138613"/>
            <a:ext cx="6915837" cy="158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u="none" strike="noStrike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우리조 잘하조?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2508ED-534A-4D5D-9694-D77C9718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90" y="4889671"/>
            <a:ext cx="6235562" cy="42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526CA5F-123D-4A41-ACAF-23C2EBC1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5" y="2457206"/>
            <a:ext cx="4387265" cy="23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1A44DBA-9C87-49FE-962C-3B60093FD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2" y="2206226"/>
            <a:ext cx="6284788" cy="44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D7D3A4C-7E64-417D-9CA9-5541BFD2E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938" y="5926212"/>
            <a:ext cx="1845315" cy="5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FE7D764C-AAFE-4E94-850B-A465639D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30" y="6672662"/>
            <a:ext cx="6980650" cy="246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9E440EF3-2E9B-4A50-AF77-C69E95CB3A85}"/>
              </a:ext>
            </a:extLst>
          </p:cNvPr>
          <p:cNvSpPr/>
          <p:nvPr/>
        </p:nvSpPr>
        <p:spPr>
          <a:xfrm flipH="1">
            <a:off x="4900914" y="6594595"/>
            <a:ext cx="4023079" cy="987305"/>
          </a:xfrm>
          <a:prstGeom prst="wedgeRoundRectCallout">
            <a:avLst>
              <a:gd name="adj1" fmla="val -50675"/>
              <a:gd name="adj2" fmla="val 96396"/>
              <a:gd name="adj3" fmla="val 16667"/>
            </a:avLst>
          </a:prstGeom>
          <a:solidFill>
            <a:srgbClr val="FFD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스케줄러 </a:t>
            </a:r>
            <a:r>
              <a:rPr lang="ko-KR" altLang="en-US" sz="2000" dirty="0" err="1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어노테이션을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 사용하여 </a:t>
            </a:r>
            <a:r>
              <a:rPr lang="en-US" altLang="ko-KR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12</a:t>
            </a:r>
            <a:r>
              <a:rPr lang="ko-KR" altLang="en-US" sz="2000" dirty="0">
                <a:solidFill>
                  <a:sysClr val="windowText" lastClr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210 디딤고딕" panose="020B0600000101010101" charset="-127"/>
                <a:ea typeface="210 디딤고딕" panose="020B0600000101010101" charset="-127"/>
              </a:rPr>
              <a:t>시간 주기로 오래된 데이터를 삭제하도록 설계</a:t>
            </a:r>
          </a:p>
        </p:txBody>
      </p:sp>
    </p:spTree>
    <p:extLst>
      <p:ext uri="{BB962C8B-B14F-4D97-AF65-F5344CB8AC3E}">
        <p14:creationId xmlns:p14="http://schemas.microsoft.com/office/powerpoint/2010/main" val="7525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910</Words>
  <Application>Microsoft Office PowerPoint</Application>
  <PresentationFormat>사용자 지정</PresentationFormat>
  <Paragraphs>190</Paragraphs>
  <Slides>20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Calibri</vt:lpstr>
      <vt:lpstr>마카롱</vt:lpstr>
      <vt:lpstr>210 디딤고딕</vt:lpstr>
      <vt:lpstr>맑은 고딕</vt:lpstr>
      <vt:lpstr>Arial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GRS</dc:creator>
  <cp:lastModifiedBy>GRS</cp:lastModifiedBy>
  <cp:revision>19</cp:revision>
  <dcterms:created xsi:type="dcterms:W3CDTF">2006-08-16T00:00:00Z</dcterms:created>
  <dcterms:modified xsi:type="dcterms:W3CDTF">2024-09-26T07:01:15Z</dcterms:modified>
  <dc:identifier>DAGPT3S4GPs</dc:identifier>
</cp:coreProperties>
</file>